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1" r:id="rId3"/>
    <p:sldId id="257" r:id="rId4"/>
    <p:sldId id="283" r:id="rId5"/>
    <p:sldId id="312" r:id="rId6"/>
    <p:sldId id="314" r:id="rId7"/>
    <p:sldId id="295" r:id="rId8"/>
    <p:sldId id="287" r:id="rId9"/>
    <p:sldId id="288" r:id="rId10"/>
  </p:sldIdLst>
  <p:sldSz cx="9906000" cy="6858000" type="A4"/>
  <p:notesSz cx="6797675" cy="9926320"/>
  <p:defaultTextStyle>
    <a:defPPr>
      <a:defRPr lang="zh-CN"/>
    </a:defPPr>
    <a:lvl1pPr marL="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79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58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37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16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395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274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153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032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4344" y="-181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55623" y="384175"/>
            <a:ext cx="3119702" cy="81930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93076" y="384175"/>
            <a:ext cx="9197446" cy="81930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7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5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3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39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7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5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3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93078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16751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790" indent="0">
              <a:buNone/>
              <a:defRPr sz="2900"/>
            </a:lvl2pPr>
            <a:lvl3pPr marL="957580" indent="0">
              <a:buNone/>
              <a:defRPr sz="2500"/>
            </a:lvl3pPr>
            <a:lvl4pPr marL="1436370" indent="0">
              <a:buNone/>
              <a:defRPr sz="2100"/>
            </a:lvl4pPr>
            <a:lvl5pPr marL="1915160" indent="0">
              <a:buNone/>
              <a:defRPr sz="2100"/>
            </a:lvl5pPr>
            <a:lvl6pPr marL="2393950" indent="0">
              <a:buNone/>
              <a:defRPr sz="2100"/>
            </a:lvl6pPr>
            <a:lvl7pPr marL="2872740" indent="0">
              <a:buNone/>
              <a:defRPr sz="2100"/>
            </a:lvl7pPr>
            <a:lvl8pPr marL="3351530" indent="0">
              <a:buNone/>
              <a:defRPr sz="2100"/>
            </a:lvl8pPr>
            <a:lvl9pPr marL="383032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5764" tIns="47883" rIns="95764" bIns="4788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64" tIns="47883" rIns="95764" bIns="4788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58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410" indent="-359410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9085" algn="l" defTabSz="957580" rtl="0" eaLnBrk="1" latinLnBrk="0" hangingPunct="1">
        <a:spcBef>
          <a:spcPct val="20000"/>
        </a:spcBef>
        <a:buFont typeface="Arial" panose="0208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97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576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55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34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13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092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971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7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58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37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16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95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74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53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32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 fontAlgn="auto">
              <a:lnSpc>
                <a:spcPts val="2500"/>
              </a:lnSpc>
            </a:pPr>
            <a:r>
              <a:rPr lang="zh-CN" altLang="en-US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附件</a:t>
            </a:r>
            <a:r>
              <a:rPr lang="en-US" altLang="zh-CN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160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93925" y="2852420"/>
            <a:ext cx="551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“</a:t>
            </a:r>
            <a:r>
              <a:rPr lang="zh-CN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好房子</a:t>
            </a:r>
            <a:r>
              <a:rPr lang="en-US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”</a:t>
            </a:r>
            <a:r>
              <a:rPr lang="zh-CN" altLang="en-US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建设</a:t>
            </a:r>
            <a:r>
              <a:rPr lang="zh-CN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项目</a:t>
            </a:r>
            <a:r>
              <a:rPr lang="zh-CN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案例特色创新做法</a:t>
            </a:r>
            <a:endParaRPr lang="zh-CN" altLang="en-US" sz="2400">
              <a:latin typeface="方正小标宋简体" panose="02010601030101010101" charset="-122"/>
              <a:ea typeface="方正小标宋简体" panose="02010601030101010101" charset="-122"/>
              <a:cs typeface="方正小标宋简体" panose="02010601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"/>
          <p:cNvSpPr txBox="1"/>
          <p:nvPr/>
        </p:nvSpPr>
        <p:spPr>
          <a:xfrm>
            <a:off x="6406785" y="5429264"/>
            <a:ext cx="326112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必要信息包括：项目位置、周边特点、项目规模（如果项目中包括公建，住宅面积与公共建筑总面积分列）、容积率、绿地率、建筑标高、层高、居住主要人群、户数、入住率等。项目达到绿色建筑星级、装配率数值，是否采用全过程咨询或工程总承包等组织方式。</a:t>
            </a:r>
            <a:endParaRPr lang="zh-CN" altLang="en-US" sz="1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6785" y="5050502"/>
            <a:ext cx="207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项目概况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8092" y="214290"/>
            <a:ext cx="6000792" cy="6429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6406785" y="214290"/>
            <a:ext cx="3499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595120" y="3214370"/>
            <a:ext cx="36258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项目实景鸟瞰图或可以表现项目规划特点的效果图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406785" y="714356"/>
            <a:ext cx="24993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charset="-122"/>
                <a:ea typeface="微软雅黑" panose="020B0503020204020204" charset="-122"/>
              </a:rPr>
              <a:t>申报单位：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4378330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4143380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1600" y="214290"/>
            <a:ext cx="321630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地域特色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风貌协调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451600" y="635295"/>
            <a:ext cx="321630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在建筑体量、外观风格、建筑色彩等要素上与环境协调的情况，与城市设计控制要求的匹配度。街景立面与原有城市界面之间的关系，沿街形象塑造方面的设计亮点。</a:t>
            </a:r>
            <a:endParaRPr lang="en-US" altLang="zh-CN" sz="1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第五立面、立面隐蔽式处理特色。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安全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体现房屋本体安全、结构可靠、抗震防灾等特色亮点做法。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847" y="214291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952736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847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箭头连接符 10"/>
          <p:cNvCxnSpPr>
            <a:stCxn id="12" idx="1"/>
          </p:cNvCxnSpPr>
          <p:nvPr/>
        </p:nvCxnSpPr>
        <p:spPr>
          <a:xfrm rot="10800000">
            <a:off x="6310324" y="3163884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/>
        </p:nvSpPr>
        <p:spPr>
          <a:xfrm>
            <a:off x="7453330" y="2928934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舒适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141085" y="635000"/>
            <a:ext cx="355981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与城市交通的衔接，居住区内良好的综合交通设计，出入口设计，流线设计等。配套服务设施的功能、位置、面积等方面的亮点，可以体现全龄友好、无障碍、适老化等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住宅套型设计布局、尺度，层高、墙体及楼板隔声隔声、室内温度、湿度、空气净度和房间亮度等性能与特点，可以是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套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型创新、人体工程设计，也可以是应用于套内的某项特别的技术。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绿色</a:t>
            </a:r>
            <a:endParaRPr lang="zh-CN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亮点文字说明（包括但不限于下述内容）：</a:t>
            </a:r>
            <a:endParaRPr lang="zh-CN" altLang="en-US" sz="12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体现住区绿色技术应用、星级绿色建筑等；体现节水、节电、节能，绿色建材应用、降低成本等方面的创新性亮点。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952736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箭头连接符 10"/>
          <p:cNvCxnSpPr>
            <a:stCxn id="12" idx="1"/>
          </p:cNvCxnSpPr>
          <p:nvPr/>
        </p:nvCxnSpPr>
        <p:spPr>
          <a:xfrm rot="10800000">
            <a:off x="6310324" y="3163884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/>
        </p:nvSpPr>
        <p:spPr>
          <a:xfrm>
            <a:off x="7453330" y="2928934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智慧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亮点文字说明（包括但不限于下述内容）：</a:t>
            </a:r>
            <a:endParaRPr lang="zh-CN" altLang="en-US" sz="12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：保障设备设施安全运行，水、电、气、热和电梯等故障能够及时报警。通过智慧杆，加强老人、幼儿等重点人群安全保护的特色亮点做法，体现设施设备智能感应、智能控制等科技创新与面向未来，如智慧通讯、数字家庭、智慧物业等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51600" y="214290"/>
            <a:ext cx="345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charset="-122"/>
                <a:ea typeface="微软雅黑" panose="020B0503020204020204" charset="-122"/>
              </a:rPr>
              <a:t>项目其他创新性亮点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451601" y="635295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项目其他</a:t>
            </a:r>
            <a:r>
              <a:rPr lang="zh-CN" altLang="en-US" sz="1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创新性亮点的文字说明：</a:t>
            </a:r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092" y="214290"/>
            <a:ext cx="6000792" cy="64294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3024174" y="3143248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箭头连接符 15"/>
          <p:cNvCxnSpPr>
            <a:stCxn id="17" idx="1"/>
          </p:cNvCxnSpPr>
          <p:nvPr/>
        </p:nvCxnSpPr>
        <p:spPr>
          <a:xfrm rot="10800000" flipV="1">
            <a:off x="6584000" y="3571876"/>
            <a:ext cx="1155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/>
          <p:cNvSpPr txBox="1"/>
          <p:nvPr/>
        </p:nvSpPr>
        <p:spPr>
          <a:xfrm>
            <a:off x="7739082" y="3336926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81760" y="4429132"/>
            <a:ext cx="3286148" cy="22145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6"/>
          <p:cNvSpPr txBox="1"/>
          <p:nvPr/>
        </p:nvSpPr>
        <p:spPr>
          <a:xfrm>
            <a:off x="7810520" y="5429264"/>
            <a:ext cx="547471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5400000">
            <a:off x="8049272" y="4036223"/>
            <a:ext cx="499272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WPS 演示</Application>
  <PresentationFormat>A4 纸张(210x297 毫米)</PresentationFormat>
  <Paragraphs>102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黑体</vt:lpstr>
      <vt:lpstr>微软雅黑</vt:lpstr>
      <vt:lpstr>方正小标宋简体</vt:lpstr>
      <vt:lpstr>Arial Unicode MS</vt:lpstr>
      <vt:lpstr>Calibri</vt:lpstr>
      <vt:lpstr>Office 主题</vt:lpstr>
      <vt:lpstr>附件2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ptfy06</dc:creator>
  <cp:lastModifiedBy>administrator</cp:lastModifiedBy>
  <cp:revision>29</cp:revision>
  <dcterms:created xsi:type="dcterms:W3CDTF">2026-03-11T02:05:59Z</dcterms:created>
  <dcterms:modified xsi:type="dcterms:W3CDTF">2026-03-11T02:05:59Z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675E7B1F040D4DB7BFB47C4BD8F219A8_12</vt:lpwstr>
  </property>
  <property fmtid="{D5CDD505-2E9C-101B-9397-08002B2CF9AE}" pid="3" name="KSOProductBuildVer">
    <vt:lpwstr>2052-11.1.0.11719</vt:lpwstr>
  </property>
</Properties>
</file>